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0" r:id="rId5"/>
    <p:sldMasterId id="214748365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3" roundtripDataSignature="AMtx7mjmK+YxBnYayzouYH1XF+8m/dZH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3" Type="http://customschemas.google.com/relationships/presentationmetadata" Target="meta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b4ca4175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b4ca4175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5b4ca41753_0_4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4ca41753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4ca4175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b4ca41753_0_5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b4ca41753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b4ca4175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b4ca41753_0_6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4ca41753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4ca4175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5b4ca41753_0_7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b4ca41753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b4ca4175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b4ca41753_0_8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b4ca41753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b4ca4175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b4ca41753_0_9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b4ca41753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b4ca4175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5b4ca41753_0_9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4ca41753_0_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4ca4175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5b4ca41753_0_10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b4ca41753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b4ca41753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b4ca41753_0_11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b4ca41753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b4ca4175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b4ca41753_0_12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b4ca41753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b4ca4175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5b4ca41753_0_13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b4ca41753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b4ca4175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5b4ca41753_0_13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b4ca41753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b4ca4175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5b4ca41753_0_14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b4ca41753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b4ca41753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5b4ca41753_0_15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4ca41753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4ca41753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5b4ca41753_0_16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b4d0db4f4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b4d0db4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5b4d0db4f4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4d0db4f4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b4d0db4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b4d0db4f4_0_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b4d0db4f4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b4d0db4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b4d0db4f4_0_1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b4d0db4f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b4d0db4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5b4d0db4f4_0_2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b4d0db4f4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b4d0db4f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5b4d0db4f4_0_3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" name="Google Shape;5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4d0db4f4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4d0db4f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5b4d0db4f4_0_4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4d0db4f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4d0db4f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5b4d0db4f4_0_5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b4d0db4f4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b4d0db4f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5b4d0db4f4_0_6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b4d0db4f4_0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b4d0db4f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5b4d0db4f4_0_7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b4d0db4f4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b4d0db4f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5b4d0db4f4_0_8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b4d0db4f4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b4d0db4f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5b4d0db4f4_0_9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b4d0db4f4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b4d0db4f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5b4d0db4f4_0_9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b4d0db4f4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b4d0db4f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5b4d0db4f4_0_10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b4d0db4f4_0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b4d0db4f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5b4d0db4f4_0_1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b4d0db4f4_0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b4d0db4f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b4d0db4f4_0_12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b4d0db4f4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b4d0db4f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5b4d0db4f4_0_13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b4d0db4f4_0_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b4d0db4f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5b4d0db4f4_0_14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b4d0db4f4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b4d0db4f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b4d0db4f4_0_15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b4d0db4f4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b4d0db4f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5b4d0db4f4_0_16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b4d0db4f4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b4d0db4f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5b4d0db4f4_0_17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b4d0db4f4_0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5b4d0db4f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5b4d0db4f4_0_18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b4d0db4f4_0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b4d0db4f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5b4d0db4f4_0_19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4d0db4f4_0_1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4d0db4f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5b4d0db4f4_0_19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b4d0db4f4_0_2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b4d0db4f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5b4d0db4f4_0_20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b4d0db4f4_0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b4d0db4f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5b4d0db4f4_0_2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b4ca4175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b4ca417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5b4ca41753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b4d0db4f4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b4d0db4f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5b4d0db4f4_0_22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b4d0db4f4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b4d0db4f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5b4d0db4f4_0_23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b4d0db4f4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b4d0db4f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5b4d0db4f4_0_24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b4d0db4f4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b4d0db4f4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b4d0db4f4_0_25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4d0db4f4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b4d0db4f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5b4d0db4f4_0_26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b4d0db4f4_0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b4d0db4f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5b4d0db4f4_0_27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4ca41753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4ca4175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b4ca41753_0_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4ca4175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b4ca417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5b4ca41753_0_1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b4ca41753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b4ca4175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5b4ca41753_0_2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4ca41753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4ca417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5b4ca41753_0_3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6"/>
          <p:cNvSpPr/>
          <p:nvPr>
            <p:ph idx="2" type="pic"/>
          </p:nvPr>
        </p:nvSpPr>
        <p:spPr>
          <a:xfrm>
            <a:off x="-9144" y="0"/>
            <a:ext cx="915314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" type="body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3" type="body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Content">
  <p:cSld name="Section Title Conte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/>
          <p:nvPr>
            <p:ph idx="1" type="body"/>
          </p:nvPr>
        </p:nvSpPr>
        <p:spPr>
          <a:xfrm>
            <a:off x="0" y="0"/>
            <a:ext cx="4480560" cy="5156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2" type="body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Image">
  <p:cSld name="Content and Imag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idx="1" type="body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2" type="body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3" type="body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idx="10" type="dt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">
  <p:cSld name="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idx="1" type="body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31"/>
          <p:cNvSpPr txBox="1"/>
          <p:nvPr>
            <p:ph idx="2" type="body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31"/>
          <p:cNvSpPr txBox="1"/>
          <p:nvPr>
            <p:ph idx="10" type="dt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/>
        </p:nvSpPr>
        <p:spPr>
          <a:xfrm>
            <a:off x="0" y="0"/>
            <a:ext cx="9153525" cy="5157787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7"/>
          <p:cNvSpPr txBox="1"/>
          <p:nvPr/>
        </p:nvSpPr>
        <p:spPr>
          <a:xfrm>
            <a:off x="8315325" y="292100"/>
            <a:ext cx="1841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u_white.png" id="17" name="Google Shape;17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716462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yu_white.png" id="22" name="Google Shape;22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0187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9"/>
          <p:cNvSpPr txBox="1"/>
          <p:nvPr/>
        </p:nvSpPr>
        <p:spPr>
          <a:xfrm>
            <a:off x="0" y="0"/>
            <a:ext cx="9153525" cy="712787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yu_white.png" id="24" name="Google Shape;24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0187" y="234950"/>
            <a:ext cx="6731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9"/>
          <p:cNvSpPr txBox="1"/>
          <p:nvPr>
            <p:ph idx="10" type="dt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75" y="0"/>
            <a:ext cx="9153525" cy="5151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"/>
          <p:cNvSpPr txBox="1"/>
          <p:nvPr/>
        </p:nvSpPr>
        <p:spPr>
          <a:xfrm>
            <a:off x="-12700" y="1041400"/>
            <a:ext cx="4205287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63500" dir="5400000" dist="23000">
              <a:srgbClr val="80808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 txBox="1"/>
          <p:nvPr>
            <p:ph idx="1" type="body"/>
          </p:nvPr>
        </p:nvSpPr>
        <p:spPr>
          <a:xfrm>
            <a:off x="227012" y="1531937"/>
            <a:ext cx="3638550" cy="1811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NYU Summer Machine Learning Program</a:t>
            </a:r>
            <a:endParaRPr/>
          </a:p>
        </p:txBody>
      </p:sp>
      <p:sp>
        <p:nvSpPr>
          <p:cNvPr id="45" name="Google Shape;45;p1"/>
          <p:cNvSpPr txBox="1"/>
          <p:nvPr>
            <p:ph idx="1" type="body"/>
          </p:nvPr>
        </p:nvSpPr>
        <p:spPr>
          <a:xfrm>
            <a:off x="227012" y="3719512"/>
            <a:ext cx="17827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b="0" i="0" lang="en-US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Presenter Name Here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b="0" i="0" lang="en-US" sz="1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 Here</a:t>
            </a:r>
            <a:endParaRPr/>
          </a:p>
        </p:txBody>
      </p:sp>
      <p:pic>
        <p:nvPicPr>
          <p:cNvPr descr="nyu_white.png" id="46" name="Google Shape;4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012" y="1276350"/>
            <a:ext cx="674687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"/>
          <p:cNvSpPr txBox="1"/>
          <p:nvPr>
            <p:ph idx="1" type="body"/>
          </p:nvPr>
        </p:nvSpPr>
        <p:spPr>
          <a:xfrm>
            <a:off x="2009775" y="3719425"/>
            <a:ext cx="20007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b="0" lang="en-US" sz="1000">
                <a:solidFill>
                  <a:srgbClr val="FFFFFF"/>
                </a:solidFill>
              </a:rPr>
              <a:t>Professor Rangan (with modification by Yao Wang)</a:t>
            </a:r>
            <a:endParaRPr b="0" sz="1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</a:pPr>
            <a:r>
              <a:rPr b="0" lang="en-US" sz="1000">
                <a:solidFill>
                  <a:srgbClr val="FFFFFF"/>
                </a:solidFill>
              </a:rPr>
              <a:t>Adapted by Nikola Janjusevic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4ca41753_0_4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5b4ca41753_0_4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5b4ca41753_0_4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b4ca41753_0_4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g5b4ca41753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00" y="804124"/>
            <a:ext cx="8549599" cy="42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4ca41753_0_55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b4ca41753_0_55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5b4ca41753_0_55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5b4ca41753_0_55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1" name="Google Shape;141;g5b4ca41753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13" y="868612"/>
            <a:ext cx="8333370" cy="411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5b4ca41753_0_55"/>
          <p:cNvSpPr txBox="1"/>
          <p:nvPr/>
        </p:nvSpPr>
        <p:spPr>
          <a:xfrm>
            <a:off x="4601000" y="1208625"/>
            <a:ext cx="3550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See Notebook!</a:t>
            </a:r>
            <a:endParaRPr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4ca41753_0_6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b4ca41753_0_6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b4ca41753_0_6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5b4ca41753_0_6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g5b4ca41753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13" y="803512"/>
            <a:ext cx="8606574" cy="42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5b4ca41753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825" y="1160773"/>
            <a:ext cx="3279600" cy="22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5b4ca41753_0_64"/>
          <p:cNvSpPr/>
          <p:nvPr/>
        </p:nvSpPr>
        <p:spPr>
          <a:xfrm>
            <a:off x="4826350" y="3462350"/>
            <a:ext cx="2906100" cy="1626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5b4ca41753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300" y="3610792"/>
            <a:ext cx="4014225" cy="1236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4ca41753_0_73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b4ca41753_0_73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b4ca41753_0_73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5b4ca41753_0_73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" name="Google Shape;165;g5b4ca41753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38" y="848900"/>
            <a:ext cx="8398523" cy="415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b4ca41753_0_8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b4ca41753_0_8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5b4ca41753_0_8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b4ca41753_0_8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5" name="Google Shape;175;g5b4ca41753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63" y="899525"/>
            <a:ext cx="8218077" cy="405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4ca41753_0_9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5b4ca41753_0_9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b4ca41753_0_9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5b4ca41753_0_9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5" name="Google Shape;185;g5b4ca41753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13" y="891662"/>
            <a:ext cx="8240575" cy="40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4ca41753_0_9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5b4ca41753_0_9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b4ca41753_0_9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5b4ca41753_0_9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5" name="Google Shape;195;g5b4ca41753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50" y="815825"/>
            <a:ext cx="8557391" cy="42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4ca41753_0_10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5b4ca41753_0_10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b4ca41753_0_10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5b4ca41753_0_10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g5b4ca41753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0" y="921399"/>
            <a:ext cx="8110100" cy="401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b4ca41753_0_11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5b4ca41753_0_11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b4ca41753_0_11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b4ca41753_0_11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g5b4ca41753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350" y="836700"/>
            <a:ext cx="8287123" cy="409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5b4ca41753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175" y="2344163"/>
            <a:ext cx="37147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b4ca41753_0_12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b4ca41753_0_12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b4ca41753_0_12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b4ca41753_0_12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5b4ca41753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38" y="827850"/>
            <a:ext cx="8439726" cy="42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5b4ca41753_0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00" y="1836500"/>
            <a:ext cx="4018100" cy="28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5b4ca41753_0_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550" y="1836500"/>
            <a:ext cx="3081021" cy="31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5b4ca41753_0_122"/>
          <p:cNvSpPr/>
          <p:nvPr/>
        </p:nvSpPr>
        <p:spPr>
          <a:xfrm>
            <a:off x="7391700" y="1769525"/>
            <a:ext cx="1525800" cy="3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>
            <p:ph idx="1" type="body"/>
          </p:nvPr>
        </p:nvSpPr>
        <p:spPr>
          <a:xfrm>
            <a:off x="4572000" y="1584325"/>
            <a:ext cx="3736975" cy="3130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</a:pPr>
            <a:r>
              <a:rPr lang="en-US" sz="3200"/>
              <a:t>Generalization Error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</a:pPr>
            <a:r>
              <a:rPr b="0" i="0" lang="en-US" sz="14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Day 4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4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 result for machine learning logo" id="53" name="Google Shape;53;p2"/>
          <p:cNvPicPr preferRelativeResize="0"/>
          <p:nvPr/>
        </p:nvPicPr>
        <p:blipFill rotWithShape="1">
          <a:blip r:embed="rId3">
            <a:alphaModFix/>
          </a:blip>
          <a:srcRect b="0" l="47687" r="6914" t="0"/>
          <a:stretch/>
        </p:blipFill>
        <p:spPr>
          <a:xfrm>
            <a:off x="0" y="-6350"/>
            <a:ext cx="3509962" cy="51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b4ca41753_0_13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b4ca41753_0_13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5b4ca41753_0_13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5b4ca41753_0_13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g5b4ca41753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50" y="875875"/>
            <a:ext cx="8357701" cy="410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b4ca41753_0_13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b4ca41753_0_13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5b4ca41753_0_13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5b4ca41753_0_13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g5b4ca41753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63" y="891663"/>
            <a:ext cx="8259274" cy="40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4ca41753_0_14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5b4ca41753_0_14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b4ca41753_0_14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5b4ca41753_0_14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g5b4ca41753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5" y="873963"/>
            <a:ext cx="8351262" cy="410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b4ca41753_0_15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5b4ca41753_0_15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b4ca41753_0_15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5b4ca41753_0_15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9" name="Google Shape;269;g5b4ca41753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550" y="876100"/>
            <a:ext cx="8356899" cy="41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4ca41753_0_16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5b4ca41753_0_16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5b4ca41753_0_16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5b4ca41753_0_16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9" name="Google Shape;279;g5b4ca41753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0" y="871975"/>
            <a:ext cx="8344596" cy="41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b4d0db4f4_0_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5b4d0db4f4_0_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5b4d0db4f4_0_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5b4d0db4f4_0_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g5b4d0db4f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13" y="878737"/>
            <a:ext cx="8367379" cy="409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4d0db4f4_0_9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5b4d0db4f4_0_9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5b4d0db4f4_0_9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b4d0db4f4_0_9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g5b4d0db4f4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64" y="905280"/>
            <a:ext cx="8180275" cy="404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4d0db4f4_0_1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5b4d0db4f4_0_1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b4d0db4f4_0_1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5b4d0db4f4_0_1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9" name="Google Shape;309;g5b4d0db4f4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13" y="855200"/>
            <a:ext cx="8228173" cy="40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b4d0db4f4_0_27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b4d0db4f4_0_27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b4d0db4f4_0_27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5b4d0db4f4_0_27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g5b4d0db4f4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75" y="804450"/>
            <a:ext cx="8443249" cy="416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b4d0db4f4_0_3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5b4d0db4f4_0_3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5b4d0db4f4_0_3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5b4d0db4f4_0_3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g5b4d0db4f4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" y="812449"/>
            <a:ext cx="8605749" cy="4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"/>
          <p:cNvSpPr txBox="1"/>
          <p:nvPr>
            <p:ph idx="1" type="body"/>
          </p:nvPr>
        </p:nvSpPr>
        <p:spPr>
          <a:xfrm>
            <a:off x="501650" y="1389062"/>
            <a:ext cx="8185150" cy="3348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Font typeface="Noto Sans Symbols"/>
              <a:buChar char="❑"/>
            </a:pPr>
            <a:r>
              <a:rPr b="0" lang="en-US" sz="1400">
                <a:solidFill>
                  <a:srgbClr val="604A7B"/>
                </a:solidFill>
              </a:rPr>
              <a:t>Extend simple linear model to allow higher complexity modeling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Font typeface="Noto Sans Symbols"/>
              <a:buChar char="❑"/>
            </a:pPr>
            <a:r>
              <a:rPr b="0" lang="en-US" sz="1400">
                <a:solidFill>
                  <a:srgbClr val="604A7B"/>
                </a:solidFill>
              </a:rPr>
              <a:t>Compute the model order for a given model class</a:t>
            </a:r>
            <a:endParaRPr/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Font typeface="Noto Sans Symbols"/>
              <a:buChar char="❑"/>
            </a:pPr>
            <a:r>
              <a:rPr b="0" lang="en-US" sz="1400">
                <a:solidFill>
                  <a:srgbClr val="604A7B"/>
                </a:solidFill>
              </a:rPr>
              <a:t>Visually identify overfitting and underfitting of a model in a scatterplot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Determine if there is under-modeling for a given true function and model class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Font typeface="Noto Sans Symbols"/>
              <a:buChar char="❑"/>
            </a:pPr>
            <a:r>
              <a:rPr b="0" lang="en-US" sz="1400">
                <a:solidFill>
                  <a:srgbClr val="604A7B"/>
                </a:solidFill>
              </a:rPr>
              <a:t>Perform cross-validation for selecting an optimal order selection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Formulate a linear regression problem with a regularizer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Compute the optimal regularization level using cross-validation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Interpret results from a LASSO path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Understand Hyperparameters associated with Regularizers</a:t>
            </a:r>
            <a:endParaRPr b="0" sz="1400">
              <a:solidFill>
                <a:srgbClr val="604A7B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 txBox="1"/>
          <p:nvPr>
            <p:ph idx="1" type="body"/>
          </p:nvPr>
        </p:nvSpPr>
        <p:spPr>
          <a:xfrm>
            <a:off x="6176962" y="228600"/>
            <a:ext cx="2740025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/>
          </a:p>
        </p:txBody>
      </p:sp>
      <p:sp>
        <p:nvSpPr>
          <p:cNvPr id="60" name="Google Shape;60;p3"/>
          <p:cNvSpPr txBox="1"/>
          <p:nvPr/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"/>
          <p:cNvSpPr txBox="1"/>
          <p:nvPr/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"/>
          <p:cNvSpPr txBox="1"/>
          <p:nvPr/>
        </p:nvSpPr>
        <p:spPr>
          <a:xfrm flipH="1">
            <a:off x="547687" y="911225"/>
            <a:ext cx="813911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04A7B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4d0db4f4_0_45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5b4d0db4f4_0_45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5b4d0db4f4_0_45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5b4d0db4f4_0_45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g5b4d0db4f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88" y="934051"/>
            <a:ext cx="8092825" cy="39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b4d0db4f4_0_5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5b4d0db4f4_0_5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5b4d0db4f4_0_5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b4d0db4f4_0_5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9" name="Google Shape;349;g5b4d0db4f4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88" y="843687"/>
            <a:ext cx="8449024" cy="416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4d0db4f4_0_63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5b4d0db4f4_0_63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5b4d0db4f4_0_63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5b4d0db4f4_0_63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g5b4d0db4f4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13" y="909912"/>
            <a:ext cx="8228173" cy="403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b4d0db4f4_0_7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b4d0db4f4_0_7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5b4d0db4f4_0_7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5b4d0db4f4_0_7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g5b4d0db4f4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88" y="942124"/>
            <a:ext cx="8035827" cy="39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b4d0db4f4_0_81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5b4d0db4f4_0_81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5b4d0db4f4_0_81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b4d0db4f4_0_81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g5b4d0db4f4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25" y="881676"/>
            <a:ext cx="8099952" cy="40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b4d0db4f4_0_9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5b4d0db4f4_0_9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5b4d0db4f4_0_9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5b4d0db4f4_0_9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9" name="Google Shape;389;g5b4d0db4f4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38" y="868662"/>
            <a:ext cx="8333534" cy="41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b4d0db4f4_0_99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5b4d0db4f4_0_99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5b4d0db4f4_0_99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5b4d0db4f4_0_99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9" name="Google Shape;399;g5b4d0db4f4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13" y="916375"/>
            <a:ext cx="8499382" cy="40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b4d0db4f4_0_10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5b4d0db4f4_0_10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5b4d0db4f4_0_10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5b4d0db4f4_0_10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9" name="Google Shape;409;g5b4d0db4f4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00" y="924001"/>
            <a:ext cx="8114201" cy="40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b4d0db4f4_0_117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5b4d0db4f4_0_117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5b4d0db4f4_0_117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5b4d0db4f4_0_117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9" name="Google Shape;419;g5b4d0db4f4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75" y="862900"/>
            <a:ext cx="8406250" cy="41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b4d0db4f4_0_12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5b4d0db4f4_0_12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5b4d0db4f4_0_12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5b4d0db4f4_0_12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g5b4d0db4f4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88" y="870724"/>
            <a:ext cx="8340415" cy="41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>
            <p:ph idx="1" type="body"/>
          </p:nvPr>
        </p:nvSpPr>
        <p:spPr>
          <a:xfrm>
            <a:off x="501650" y="1584325"/>
            <a:ext cx="8185150" cy="313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Font typeface="Noto Sans Symbols"/>
              <a:buChar char="❑"/>
            </a:pPr>
            <a:r>
              <a:rPr b="0" lang="en-US" sz="1400">
                <a:solidFill>
                  <a:srgbClr val="604A7B"/>
                </a:solidFill>
              </a:rPr>
              <a:t>Transformed Linear Models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Model Selection -- Polynomial Fitting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Cross-Validation</a:t>
            </a:r>
            <a:endParaRPr b="0" sz="1400">
              <a:solidFill>
                <a:srgbClr val="604A7B"/>
              </a:solidFill>
            </a:endParaRPr>
          </a:p>
          <a:p>
            <a:pPr indent="-889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1400"/>
              <a:buChar char="❑"/>
            </a:pPr>
            <a:r>
              <a:rPr b="0" lang="en-US" sz="1400">
                <a:solidFill>
                  <a:srgbClr val="604A7B"/>
                </a:solidFill>
              </a:rPr>
              <a:t>Lasso and Ridge Regularization</a:t>
            </a:r>
            <a:endParaRPr b="0" sz="1400">
              <a:solidFill>
                <a:srgbClr val="604A7B"/>
              </a:solidFill>
            </a:endParaRPr>
          </a:p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6176962" y="228600"/>
            <a:ext cx="2740025" cy="265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000"/>
          </a:p>
        </p:txBody>
      </p:sp>
      <p:sp>
        <p:nvSpPr>
          <p:cNvPr id="69" name="Google Shape;69;p4"/>
          <p:cNvSpPr txBox="1"/>
          <p:nvPr/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/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 txBox="1"/>
          <p:nvPr/>
        </p:nvSpPr>
        <p:spPr>
          <a:xfrm flipH="1">
            <a:off x="547687" y="1008062"/>
            <a:ext cx="813911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4A7B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04A7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b4d0db4f4_0_135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5b4d0db4f4_0_135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5b4d0db4f4_0_135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b4d0db4f4_0_135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9" name="Google Shape;439;g5b4d0db4f4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50" y="848737"/>
            <a:ext cx="8498901" cy="415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b4d0db4f4_0_14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5b4d0db4f4_0_14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5b4d0db4f4_0_14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5b4d0db4f4_0_14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9" name="Google Shape;449;g5b4d0db4f4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50" y="838838"/>
            <a:ext cx="8499110" cy="41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4d0db4f4_0_153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b4d0db4f4_0_153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b4d0db4f4_0_153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5b4d0db4f4_0_153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9" name="Google Shape;459;g5b4d0db4f4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950" y="832713"/>
            <a:ext cx="8504098" cy="419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4d0db4f4_0_16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5b4d0db4f4_0_16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b4d0db4f4_0_16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5b4d0db4f4_0_16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9" name="Google Shape;469;g5b4d0db4f4_0_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63" y="776363"/>
            <a:ext cx="8762476" cy="43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5b4d0db4f4_0_162"/>
          <p:cNvSpPr txBox="1"/>
          <p:nvPr/>
        </p:nvSpPr>
        <p:spPr>
          <a:xfrm>
            <a:off x="4273300" y="1108900"/>
            <a:ext cx="3550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Cambria"/>
                <a:ea typeface="Cambria"/>
                <a:cs typeface="Cambria"/>
                <a:sym typeface="Cambria"/>
              </a:rPr>
              <a:t>Advanced!</a:t>
            </a:r>
            <a:endParaRPr sz="2400">
              <a:solidFill>
                <a:srgbClr val="43434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b4d0db4f4_0_17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5b4d0db4f4_0_17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5b4d0db4f4_0_17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5b4d0db4f4_0_17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0" name="Google Shape;480;g5b4d0db4f4_0_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88" y="893800"/>
            <a:ext cx="8299426" cy="40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b4d0db4f4_0_181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5b4d0db4f4_0_181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5b4d0db4f4_0_181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b4d0db4f4_0_181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0" name="Google Shape;490;g5b4d0db4f4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38" y="853962"/>
            <a:ext cx="8477524" cy="414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b4d0db4f4_0_19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5b4d0db4f4_0_19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5b4d0db4f4_0_19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5b4d0db4f4_0_19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0" name="Google Shape;500;g5b4d0db4f4_0_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38" y="847826"/>
            <a:ext cx="8513125" cy="41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b4d0db4f4_0_199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5b4d0db4f4_0_199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5b4d0db4f4_0_199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5b4d0db4f4_0_199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0" name="Google Shape;510;g5b4d0db4f4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75" y="748188"/>
            <a:ext cx="8504823" cy="43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b4d0db4f4_0_20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5b4d0db4f4_0_20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5b4d0db4f4_0_20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5b4d0db4f4_0_20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0" name="Google Shape;520;g5b4d0db4f4_0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13" y="896250"/>
            <a:ext cx="8285174" cy="406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b4d0db4f4_0_217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5b4d0db4f4_0_217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5b4d0db4f4_0_217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b4d0db4f4_0_217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g5b4d0db4f4_0_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" y="816875"/>
            <a:ext cx="8605749" cy="422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4ca41753_0_0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5b4ca41753_0_0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5b4ca41753_0_0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5b4ca41753_0_0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g5b4ca417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0" y="884262"/>
            <a:ext cx="8265000" cy="408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b4d0db4f4_0_226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5b4d0db4f4_0_226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5b4d0db4f4_0_226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5b4d0db4f4_0_226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g5b4d0db4f4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00" y="794450"/>
            <a:ext cx="8356402" cy="42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b4d0db4f4_0_235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5b4d0db4f4_0_235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5b4d0db4f4_0_235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5b4d0db4f4_0_235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g5b4d0db4f4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50" y="875137"/>
            <a:ext cx="8355217" cy="410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4d0db4f4_0_244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b4d0db4f4_0_244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5b4d0db4f4_0_244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5b4d0db4f4_0_244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0" name="Google Shape;560;g5b4d0db4f4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63" y="875925"/>
            <a:ext cx="8357871" cy="4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b4d0db4f4_0_253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5b4d0db4f4_0_253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5b4d0db4f4_0_253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5b4d0db4f4_0_253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g5b4d0db4f4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38" y="855838"/>
            <a:ext cx="8420524" cy="4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b4d0db4f4_0_262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5b4d0db4f4_0_262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5b4d0db4f4_0_262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5b4d0db4f4_0_262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0" name="Google Shape;580;g5b4d0db4f4_0_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00" y="1067576"/>
            <a:ext cx="8505998" cy="372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b4d0db4f4_0_271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587" name="Google Shape;587;g5b4d0db4f4_0_271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5b4d0db4f4_0_271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5b4d0db4f4_0_271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b4ca41753_0_9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5b4ca41753_0_9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b4ca41753_0_9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5b4ca41753_0_9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" name="Google Shape;91;g5b4ca4175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88" y="888675"/>
            <a:ext cx="8256823" cy="407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b4ca41753_0_19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b4ca41753_0_19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5b4ca41753_0_19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b4ca41753_0_19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g5b4ca4175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8" y="856866"/>
            <a:ext cx="8366223" cy="41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4ca41753_0_28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5b4ca41753_0_28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b4ca41753_0_28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5b4ca41753_0_28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g5b4ca4175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313" y="894687"/>
            <a:ext cx="8199373" cy="40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b4ca41753_0_37"/>
          <p:cNvSpPr txBox="1"/>
          <p:nvPr>
            <p:ph idx="1" type="body"/>
          </p:nvPr>
        </p:nvSpPr>
        <p:spPr>
          <a:xfrm>
            <a:off x="501792" y="1583857"/>
            <a:ext cx="3810900" cy="31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b4ca41753_0_37"/>
          <p:cNvSpPr txBox="1"/>
          <p:nvPr>
            <p:ph idx="2" type="body"/>
          </p:nvPr>
        </p:nvSpPr>
        <p:spPr>
          <a:xfrm>
            <a:off x="4672577" y="712598"/>
            <a:ext cx="4480500" cy="4431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b4ca41753_0_37"/>
          <p:cNvSpPr txBox="1"/>
          <p:nvPr>
            <p:ph idx="3" type="body"/>
          </p:nvPr>
        </p:nvSpPr>
        <p:spPr>
          <a:xfrm>
            <a:off x="6176711" y="228989"/>
            <a:ext cx="2740800" cy="26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5b4ca41753_0_37"/>
          <p:cNvSpPr txBox="1"/>
          <p:nvPr>
            <p:ph idx="12" type="sldNum"/>
          </p:nvPr>
        </p:nvSpPr>
        <p:spPr>
          <a:xfrm>
            <a:off x="6553200" y="4767262"/>
            <a:ext cx="2133600" cy="274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g5b4ca4175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75" y="874863"/>
            <a:ext cx="8298451" cy="41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NYU Master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2013-09-03T13:03:01Z</dcterms:created>
  <dc:creator>Jenna Bresnahan</dc:creator>
</cp:coreProperties>
</file>